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8" autoAdjust="0"/>
    <p:restoredTop sz="94660"/>
  </p:normalViewPr>
  <p:slideViewPr>
    <p:cSldViewPr snapToGrid="0">
      <p:cViewPr varScale="1">
        <p:scale>
          <a:sx n="109" d="100"/>
          <a:sy n="109" d="100"/>
        </p:scale>
        <p:origin x="58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5/31/18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5/31/18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google.com/search?q=mach+bands+illusion&amp;rlz=1C1NHXL_enUS708US708&amp;espv=2&amp;biw=1242&amp;bih=580&amp;source=lnms&amp;tbm=isch&amp;sa=X&amp;ved=0ahUKEwi58ue8r8fRAhVs9YMKHSW7CSIQ_AUIBygC#imgdii=0D9FZ6q2ExIt_M%3A%3B0D9FZ6q2ExIt_M%3A%3BRs7X6jnMMKeZTM%3A&amp;imgrc=0D9FZ6q2ExIt_M%3A" TargetMode="External"/><Relationship Id="rId7" Type="http://schemas.openxmlformats.org/officeDocument/2006/relationships/hyperlink" Target="https://www.google.com/search?q=cookie+tin+optical+illusion&amp;rlz=1C1NHXL_enUS708US708&amp;espv=2&amp;biw=1242&amp;bih=580&amp;source=lnms&amp;tbm=isch&amp;sa=X&amp;ved=0ahUKEwjO-4ujrsfRAhVLilQKHbScBi8Q_AUIBigB#tbm=isch&amp;q=abe+lincoln+up+side+down&amp;imgrc=3QjNWCvkx_b9QM%3A" TargetMode="External"/><Relationship Id="rId2" Type="http://schemas.openxmlformats.org/officeDocument/2006/relationships/hyperlink" Target="https://www.google.com/search?q=mach+bands+illusion&amp;rlz=1C1NHXL_enUS708US708&amp;espv=2&amp;biw=1242&amp;bih=580&amp;source=lnms&amp;tbm=isch&amp;sa=X&amp;ved=0ahUKEwi58ue8r8fRAhVs9YMKHSW7CSIQ_AUIBygC#imgrc=0D9FZ6q2ExIt_M%3A" TargetMode="External"/><Relationship Id="rId1" Type="http://schemas.openxmlformats.org/officeDocument/2006/relationships/slideLayout" Target="../slideLayouts/slideLayout2.xml"/><Relationship Id="rId6" Type="http://schemas.openxmlformats.org/officeDocument/2006/relationships/hyperlink" Target="https://www.google.com/search?q=cookie+tin+optical+illusion&amp;rlz=1C1NHXL_enUS708US708&amp;espv=2&amp;biw=1242&amp;bih=580&amp;source=lnms&amp;tbm=isch&amp;sa=X&amp;ved=0ahUKEwjO-4ujrsfRAhVLilQKHbScBi8Q_AUIBigB#tbm=isch&amp;q=muffin+tin+optical+illusion&amp;imgrc=S0wzUjxVv076BM%3A" TargetMode="External"/><Relationship Id="rId5" Type="http://schemas.openxmlformats.org/officeDocument/2006/relationships/hyperlink" Target="https://www.google.com/search?q=duck+and+rabbit+illusion&amp;rlz=1C1NHXL_enUS708US708&amp;espv=2&amp;biw=1242&amp;bih=580&amp;source=lnms&amp;tbm=isch&amp;sa=X&amp;ved=0ahUKEwj11-a4sMfRAhXIzlQKHVmPBoAQ_AUIBigB#tbm=isch&amp;q=old+woman+and+young+woman+illusion&amp;imgrc=78h5yWiUNVbKwM%3A" TargetMode="External"/><Relationship Id="rId4" Type="http://schemas.openxmlformats.org/officeDocument/2006/relationships/hyperlink" Target="https://www.google.com/search?q=lateral+inhibition+illusions&amp;rlz=1C1NHXL_enUS708US708&amp;espv=2&amp;biw=1242&amp;bih=580&amp;source=lnms&amp;tbm=isch&amp;sa=X&amp;ved=0ahUKEwjD-6yTscfRAhVmjFQKHT9OCRQQ_AUIBigB#imgrc=Yi02UOqkUDLv6M%3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Optical Illusions</a:t>
            </a:r>
          </a:p>
        </p:txBody>
      </p:sp>
      <p:sp>
        <p:nvSpPr>
          <p:cNvPr id="3" name="Subtitle 2"/>
          <p:cNvSpPr>
            <a:spLocks noGrp="1"/>
          </p:cNvSpPr>
          <p:nvPr>
            <p:ph type="subTitle" idx="1"/>
          </p:nvPr>
        </p:nvSpPr>
        <p:spPr/>
        <p:txBody>
          <a:bodyPr/>
          <a:lstStyle/>
          <a:p>
            <a:r>
              <a:rPr lang="en-US" dirty="0"/>
              <a:t>Mary Pate &amp; Emory Gatchell</a:t>
            </a:r>
          </a:p>
        </p:txBody>
      </p:sp>
    </p:spTree>
    <p:extLst>
      <p:ext uri="{BB962C8B-B14F-4D97-AF65-F5344CB8AC3E}">
        <p14:creationId xmlns:p14="http://schemas.microsoft.com/office/powerpoint/2010/main" val="2293670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942" y="350263"/>
            <a:ext cx="8534400" cy="988208"/>
          </a:xfrm>
        </p:spPr>
        <p:txBody>
          <a:bodyPr/>
          <a:lstStyle/>
          <a:p>
            <a:r>
              <a:rPr lang="en-US" dirty="0"/>
              <a:t>Upside down Lincoln</a:t>
            </a:r>
          </a:p>
        </p:txBody>
      </p:sp>
      <p:sp>
        <p:nvSpPr>
          <p:cNvPr id="3" name="Content Placeholder 2"/>
          <p:cNvSpPr>
            <a:spLocks noGrp="1"/>
          </p:cNvSpPr>
          <p:nvPr>
            <p:ph idx="1"/>
          </p:nvPr>
        </p:nvSpPr>
        <p:spPr>
          <a:xfrm>
            <a:off x="564942" y="3727938"/>
            <a:ext cx="10699406" cy="2805384"/>
          </a:xfrm>
        </p:spPr>
        <p:txBody>
          <a:bodyPr/>
          <a:lstStyle/>
          <a:p>
            <a:r>
              <a:rPr lang="en-US" dirty="0"/>
              <a:t>Humans recognize faces by the mouth and the eyes, so in this picture, Lincoln looks normal because his eyes and mouth are right side up, but when flipping the picture over, you realize that it looks wrong.</a:t>
            </a:r>
          </a:p>
        </p:txBody>
      </p:sp>
      <p:pic>
        <p:nvPicPr>
          <p:cNvPr id="6146" name="Picture 2" descr="https://lh3.googleusercontent.com/T67CGCWCFBQQnfHU6KCdevCCk6fsUrBlGasBWWpnClS7B-fDRITtUP-1jlR58oCKnTavebVVuIcagJLbWcHWfsKGJ9iVJxAzpyVG5ICZqSoSXRnO2xpGSnIrKzG9i6iaFh9Vtra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2981739" y="1338470"/>
            <a:ext cx="2751139" cy="2811471"/>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lh3.googleusercontent.com/T67CGCWCFBQQnfHU6KCdevCCk6fsUrBlGasBWWpnClS7B-fDRITtUP-1jlR58oCKnTavebVVuIcagJLbWcHWfsKGJ9iVJxAzpyVG5ICZqSoSXRnO2xpGSnIrKzG9i6iaFh9Vtra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7414" y="1338472"/>
            <a:ext cx="2751138" cy="2811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1894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1000"/>
                                        <p:tgtEl>
                                          <p:spTgt spid="6148"/>
                                        </p:tgtEl>
                                      </p:cBhvr>
                                    </p:animEffect>
                                    <p:anim calcmode="lin" valueType="num">
                                      <p:cBhvr>
                                        <p:cTn id="8" dur="1000" fill="hold"/>
                                        <p:tgtEl>
                                          <p:spTgt spid="6148"/>
                                        </p:tgtEl>
                                        <p:attrNameLst>
                                          <p:attrName>ppt_x</p:attrName>
                                        </p:attrNameLst>
                                      </p:cBhvr>
                                      <p:tavLst>
                                        <p:tav tm="0">
                                          <p:val>
                                            <p:strVal val="#ppt_x"/>
                                          </p:val>
                                        </p:tav>
                                        <p:tav tm="100000">
                                          <p:val>
                                            <p:strVal val="#ppt_x"/>
                                          </p:val>
                                        </p:tav>
                                      </p:tavLst>
                                    </p:anim>
                                    <p:anim calcmode="lin" valueType="num">
                                      <p:cBhvr>
                                        <p:cTn id="9" dur="1000" fill="hold"/>
                                        <p:tgtEl>
                                          <p:spTgt spid="61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942" y="350263"/>
            <a:ext cx="8534400" cy="988208"/>
          </a:xfrm>
        </p:spPr>
        <p:txBody>
          <a:bodyPr>
            <a:normAutofit/>
          </a:bodyPr>
          <a:lstStyle/>
          <a:p>
            <a:r>
              <a:rPr lang="en-US" dirty="0"/>
              <a:t>Bibliography</a:t>
            </a:r>
          </a:p>
        </p:txBody>
      </p:sp>
      <p:sp>
        <p:nvSpPr>
          <p:cNvPr id="3" name="Content Placeholder 2"/>
          <p:cNvSpPr>
            <a:spLocks noGrp="1"/>
          </p:cNvSpPr>
          <p:nvPr>
            <p:ph idx="1"/>
          </p:nvPr>
        </p:nvSpPr>
        <p:spPr>
          <a:xfrm>
            <a:off x="352907" y="1198403"/>
            <a:ext cx="10699406" cy="6507737"/>
          </a:xfrm>
        </p:spPr>
        <p:txBody>
          <a:bodyPr>
            <a:normAutofit/>
          </a:bodyPr>
          <a:lstStyle/>
          <a:p>
            <a:r>
              <a:rPr lang="en-US" sz="1200" u="sng" dirty="0">
                <a:solidFill>
                  <a:schemeClr val="bg1"/>
                </a:solidFill>
                <a:hlinkClick r:id="rId2"/>
              </a:rPr>
              <a:t>https://www.google.com/search?q=mach+bands+illusion&amp;rlz=1C1NHXL_enUS708US708&amp;espv=2&amp;biw=1242&amp;bih=580&amp;source=lnms&amp;tbm=isch&amp;sa=X&amp;ved=0ahUKEwi58ue8r8fRAhVs9YMKHSW7CSIQ_AUIBygC#imgrc=0D9FZ6q2ExIt_M%3A</a:t>
            </a:r>
            <a:endParaRPr lang="en-US" sz="1200" u="sng" dirty="0">
              <a:solidFill>
                <a:schemeClr val="bg1"/>
              </a:solidFill>
            </a:endParaRPr>
          </a:p>
          <a:p>
            <a:r>
              <a:rPr lang="en-US" sz="1200" u="sng" dirty="0">
                <a:solidFill>
                  <a:schemeClr val="bg1"/>
                </a:solidFill>
                <a:hlinkClick r:id="rId3"/>
              </a:rPr>
              <a:t>https://www.google.com/search?q=mach+bands+illusion&amp;rlz=1C1NHXL_enUS708US708&amp;espv=2&amp;biw=1242&amp;bih=580&amp;source=lnms&amp;tbm=isch&amp;sa=X&amp;ved=0ahUKEwi58ue8r8fRAhVs9YMKHSW7CSIQ_AUIBygC#imgdii=0D9FZ6q2ExIt_M%3A%3B0D9FZ6q2ExIt_M%3A%3BRs7X6jnMMKeZTM%3A&amp;imgrc=0D9FZ6q2ExIt_M%3A</a:t>
            </a:r>
            <a:endParaRPr lang="en-US" sz="1200" u="sng" dirty="0">
              <a:solidFill>
                <a:schemeClr val="bg1"/>
              </a:solidFill>
            </a:endParaRPr>
          </a:p>
          <a:p>
            <a:r>
              <a:rPr lang="en-US" sz="1200" u="sng" dirty="0">
                <a:solidFill>
                  <a:schemeClr val="bg1"/>
                </a:solidFill>
                <a:hlinkClick r:id="rId4"/>
              </a:rPr>
              <a:t>https://www.google.com/search?q=lateral+inhibition+illusions&amp;rlz=1C1NHXL_enUS708US708&amp;espv=2&amp;biw=1242&amp;bih=580&amp;source=lnms&amp;tbm=isch&amp;sa=X&amp;ved=0ahUKEwjD-6yTscfRAhVmjFQKHT9OCRQQ_AUIBigB#imgrc=Yi02UOqkUDLv6M%3A</a:t>
            </a:r>
            <a:r>
              <a:rPr lang="en-US" sz="1200" dirty="0">
                <a:solidFill>
                  <a:schemeClr val="bg1"/>
                </a:solidFill>
              </a:rPr>
              <a:t> </a:t>
            </a:r>
          </a:p>
          <a:p>
            <a:r>
              <a:rPr lang="en-US" sz="1200" u="sng" dirty="0">
                <a:solidFill>
                  <a:schemeClr val="bg1"/>
                </a:solidFill>
                <a:hlinkClick r:id="rId5"/>
              </a:rPr>
              <a:t>https://www.google.com/search?q=duck+and+rabbit+illusion&amp;rlz=1C1NHXL_enUS708US708&amp;espv=2&amp;biw=1242&amp;bih=580&amp;source=lnms&amp;tbm=isch&amp;sa=X&amp;ved=0ahUKEwj11-a4sMfRAhXIzlQKHVmPBoAQ_AUIBigB#tbm=isch&amp;q=old+woman+and+young+woman+illusion&amp;imgrc=78h5yWiUNVbKwM%3A</a:t>
            </a:r>
            <a:r>
              <a:rPr lang="en-US" sz="1200" dirty="0">
                <a:solidFill>
                  <a:schemeClr val="bg1"/>
                </a:solidFill>
              </a:rPr>
              <a:t> </a:t>
            </a:r>
          </a:p>
          <a:p>
            <a:r>
              <a:rPr lang="en-US" sz="1200" u="sng" dirty="0">
                <a:solidFill>
                  <a:schemeClr val="bg1"/>
                </a:solidFill>
                <a:hlinkClick r:id="rId6"/>
              </a:rPr>
              <a:t>https://www.google.com/search?q=cookie+tin+optical+illusion&amp;rlz=1C1NHXL_enUS708US708&amp;espv=2&amp;biw=1242&amp;bih=580&amp;source=lnms&amp;tbm=isch&amp;sa=X&amp;ved=0ahUKEwjO-4ujrsfRAhVLilQKHbScBi8Q_AUIBigB#tbm=isch&amp;q=muffin+tin+optical+illusion&amp;imgrc=S0wzUjxVv076BM%3A</a:t>
            </a:r>
            <a:endParaRPr lang="en-US" sz="1200" u="sng" dirty="0">
              <a:solidFill>
                <a:schemeClr val="bg1"/>
              </a:solidFill>
            </a:endParaRPr>
          </a:p>
          <a:p>
            <a:r>
              <a:rPr lang="en-US" sz="1200" u="sng" dirty="0">
                <a:solidFill>
                  <a:schemeClr val="bg1"/>
                </a:solidFill>
                <a:hlinkClick r:id="rId7"/>
              </a:rPr>
              <a:t>https://www.google.com/search?q=cookie+tin+optical+illusion&amp;rlz=1C1NHXL_enUS708US708&amp;espv=2&amp;biw=1242&amp;bih=580&amp;source=lnms&amp;tbm=isch&amp;sa=X&amp;ved=0ahUKEwjO-4ujrsfRAhVLilQKHbScBi8Q_AUIBigB#tbm=isch&amp;q=abe+lincoln+up+side+down&amp;imgrc=3QjNWCvkx_b9QM%3A</a:t>
            </a:r>
            <a:r>
              <a:rPr lang="en-US" sz="1200" dirty="0">
                <a:solidFill>
                  <a:schemeClr val="bg1"/>
                </a:solidFill>
              </a:rPr>
              <a:t> </a:t>
            </a:r>
          </a:p>
          <a:p>
            <a:endParaRPr lang="en-US" sz="1200" dirty="0">
              <a:solidFill>
                <a:schemeClr val="bg1"/>
              </a:solidFill>
            </a:endParaRPr>
          </a:p>
          <a:p>
            <a:endParaRPr lang="en-US" sz="1200" dirty="0">
              <a:solidFill>
                <a:schemeClr val="bg1"/>
              </a:solidFill>
            </a:endParaRPr>
          </a:p>
          <a:p>
            <a:endParaRPr lang="en-US" sz="1200" dirty="0">
              <a:solidFill>
                <a:schemeClr val="bg1"/>
              </a:solidFill>
            </a:endParaRPr>
          </a:p>
          <a:p>
            <a:endParaRPr lang="en-US" sz="1200" dirty="0">
              <a:solidFill>
                <a:schemeClr val="bg1"/>
              </a:solidFill>
            </a:endParaRPr>
          </a:p>
        </p:txBody>
      </p:sp>
      <p:sp>
        <p:nvSpPr>
          <p:cNvPr id="4" name="Rectangle 1"/>
          <p:cNvSpPr>
            <a:spLocks noChangeArrowheads="1"/>
          </p:cNvSpPr>
          <p:nvPr/>
        </p:nvSpPr>
        <p:spPr bwMode="auto">
          <a:xfrm>
            <a:off x="0" y="151656"/>
            <a:ext cx="18473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933570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942" y="628557"/>
            <a:ext cx="8534400" cy="988208"/>
          </a:xfrm>
        </p:spPr>
        <p:txBody>
          <a:bodyPr/>
          <a:lstStyle/>
          <a:p>
            <a:r>
              <a:rPr lang="en-US" dirty="0"/>
              <a:t>Expanding your knowledge</a:t>
            </a:r>
          </a:p>
        </p:txBody>
      </p:sp>
      <p:sp>
        <p:nvSpPr>
          <p:cNvPr id="3" name="Content Placeholder 2"/>
          <p:cNvSpPr>
            <a:spLocks noGrp="1"/>
          </p:cNvSpPr>
          <p:nvPr>
            <p:ph idx="1"/>
          </p:nvPr>
        </p:nvSpPr>
        <p:spPr>
          <a:xfrm>
            <a:off x="564942" y="1616765"/>
            <a:ext cx="10699406" cy="3806689"/>
          </a:xfrm>
        </p:spPr>
        <p:txBody>
          <a:bodyPr/>
          <a:lstStyle/>
          <a:p>
            <a:r>
              <a:rPr lang="en-US" b="1" dirty="0"/>
              <a:t>In class: </a:t>
            </a:r>
            <a:r>
              <a:rPr lang="en-US" dirty="0"/>
              <a:t>we looked at optical illusion examples with and without the 3D glasses and saw how our eyes were deceived. </a:t>
            </a:r>
          </a:p>
          <a:p>
            <a:r>
              <a:rPr lang="en-US" b="1" dirty="0"/>
              <a:t>In our presentation: </a:t>
            </a:r>
            <a:r>
              <a:rPr lang="en-US" dirty="0"/>
              <a:t>we will explain the science behind how optical illusions work and what happens in your brain. </a:t>
            </a:r>
          </a:p>
        </p:txBody>
      </p:sp>
    </p:spTree>
    <p:extLst>
      <p:ext uri="{BB962C8B-B14F-4D97-AF65-F5344CB8AC3E}">
        <p14:creationId xmlns:p14="http://schemas.microsoft.com/office/powerpoint/2010/main" val="2943703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942" y="350263"/>
            <a:ext cx="8534400" cy="988208"/>
          </a:xfrm>
        </p:spPr>
        <p:txBody>
          <a:bodyPr/>
          <a:lstStyle/>
          <a:p>
            <a:r>
              <a:rPr lang="en-US" dirty="0"/>
              <a:t>background</a:t>
            </a:r>
          </a:p>
        </p:txBody>
      </p:sp>
      <p:sp>
        <p:nvSpPr>
          <p:cNvPr id="3" name="Content Placeholder 2"/>
          <p:cNvSpPr>
            <a:spLocks noGrp="1"/>
          </p:cNvSpPr>
          <p:nvPr>
            <p:ph idx="1"/>
          </p:nvPr>
        </p:nvSpPr>
        <p:spPr>
          <a:xfrm>
            <a:off x="299898" y="350263"/>
            <a:ext cx="10699406" cy="4959627"/>
          </a:xfrm>
        </p:spPr>
        <p:txBody>
          <a:bodyPr/>
          <a:lstStyle/>
          <a:p>
            <a:pPr fontAlgn="base"/>
            <a:r>
              <a:rPr lang="en-US" dirty="0"/>
              <a:t>When you look at something, all you see is the light reflected off of it from a source of light. The light reflected off the object goes into your eye, which is then converted into electrical signals that are interpreted by your brain. Your brain then interprets that image and that is what you see. This process takes about 1/10 of a second so your brain is interpreting what you see 10 times every second and regenerating the images.</a:t>
            </a:r>
          </a:p>
        </p:txBody>
      </p:sp>
    </p:spTree>
    <p:extLst>
      <p:ext uri="{BB962C8B-B14F-4D97-AF65-F5344CB8AC3E}">
        <p14:creationId xmlns:p14="http://schemas.microsoft.com/office/powerpoint/2010/main" val="2151369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942" y="350263"/>
            <a:ext cx="8534400" cy="988208"/>
          </a:xfrm>
        </p:spPr>
        <p:txBody>
          <a:bodyPr/>
          <a:lstStyle/>
          <a:p>
            <a:r>
              <a:rPr lang="en-US" dirty="0"/>
              <a:t>What are optical illusions</a:t>
            </a:r>
            <a:r>
              <a:rPr lang="en-US" sz="4000" dirty="0">
                <a:latin typeface="Calibri Light" panose="020F0302020204030204" pitchFamily="34" charset="0"/>
              </a:rPr>
              <a:t>?</a:t>
            </a:r>
            <a:endParaRPr lang="en-US" dirty="0">
              <a:latin typeface="Calibri Light" panose="020F0302020204030204" pitchFamily="34" charset="0"/>
            </a:endParaRPr>
          </a:p>
        </p:txBody>
      </p:sp>
      <p:sp>
        <p:nvSpPr>
          <p:cNvPr id="3" name="Content Placeholder 2"/>
          <p:cNvSpPr>
            <a:spLocks noGrp="1"/>
          </p:cNvSpPr>
          <p:nvPr>
            <p:ph idx="1"/>
          </p:nvPr>
        </p:nvSpPr>
        <p:spPr>
          <a:xfrm>
            <a:off x="405915" y="1441174"/>
            <a:ext cx="10699406" cy="2587488"/>
          </a:xfrm>
        </p:spPr>
        <p:txBody>
          <a:bodyPr>
            <a:normAutofit/>
          </a:bodyPr>
          <a:lstStyle/>
          <a:p>
            <a:r>
              <a:rPr lang="en-US" sz="2400" dirty="0"/>
              <a:t>“something that deceives the eye by appearing to be other than it is” dictionary.com</a:t>
            </a:r>
          </a:p>
          <a:p>
            <a:r>
              <a:rPr lang="en-US" sz="2400" dirty="0"/>
              <a:t>We will explain how optical illusions deceive your brain, and why you see what you see</a:t>
            </a:r>
          </a:p>
        </p:txBody>
      </p:sp>
      <p:pic>
        <p:nvPicPr>
          <p:cNvPr id="4" name="Picture 3"/>
          <p:cNvPicPr>
            <a:picLocks noChangeAspect="1"/>
          </p:cNvPicPr>
          <p:nvPr/>
        </p:nvPicPr>
        <p:blipFill>
          <a:blip r:embed="rId2"/>
          <a:stretch>
            <a:fillRect/>
          </a:stretch>
        </p:blipFill>
        <p:spPr>
          <a:xfrm>
            <a:off x="1247226" y="3828331"/>
            <a:ext cx="3712213" cy="2403658"/>
          </a:xfrm>
          <a:prstGeom prst="rect">
            <a:avLst/>
          </a:prstGeom>
        </p:spPr>
      </p:pic>
      <p:pic>
        <p:nvPicPr>
          <p:cNvPr id="5" name="Picture 4"/>
          <p:cNvPicPr>
            <a:picLocks noChangeAspect="1"/>
          </p:cNvPicPr>
          <p:nvPr/>
        </p:nvPicPr>
        <p:blipFill>
          <a:blip r:embed="rId3"/>
          <a:stretch>
            <a:fillRect/>
          </a:stretch>
        </p:blipFill>
        <p:spPr>
          <a:xfrm>
            <a:off x="5992837" y="3524572"/>
            <a:ext cx="2961951" cy="2961951"/>
          </a:xfrm>
          <a:prstGeom prst="rect">
            <a:avLst/>
          </a:prstGeom>
        </p:spPr>
      </p:pic>
    </p:spTree>
    <p:extLst>
      <p:ext uri="{BB962C8B-B14F-4D97-AF65-F5344CB8AC3E}">
        <p14:creationId xmlns:p14="http://schemas.microsoft.com/office/powerpoint/2010/main" val="3793621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942" y="350263"/>
            <a:ext cx="8534400" cy="988208"/>
          </a:xfrm>
        </p:spPr>
        <p:txBody>
          <a:bodyPr/>
          <a:lstStyle/>
          <a:p>
            <a:r>
              <a:rPr lang="en-US" dirty="0"/>
              <a:t>Why you see what you see</a:t>
            </a:r>
          </a:p>
        </p:txBody>
      </p:sp>
      <p:sp>
        <p:nvSpPr>
          <p:cNvPr id="3" name="Content Placeholder 2"/>
          <p:cNvSpPr>
            <a:spLocks noGrp="1"/>
          </p:cNvSpPr>
          <p:nvPr>
            <p:ph idx="1"/>
          </p:nvPr>
        </p:nvSpPr>
        <p:spPr>
          <a:xfrm>
            <a:off x="405916" y="1908313"/>
            <a:ext cx="10699406" cy="2915479"/>
          </a:xfrm>
        </p:spPr>
        <p:txBody>
          <a:bodyPr/>
          <a:lstStyle/>
          <a:p>
            <a:r>
              <a:rPr lang="en-US" dirty="0"/>
              <a:t>It is difficult for a brain to try to focus on many things at once so the brains’ visual cortex makes assumptions, simplifying what we see to concentrate on what’s important. This shortcut helps humans see things that happen quickly so that their brain sees it and interprets it.</a:t>
            </a:r>
          </a:p>
        </p:txBody>
      </p:sp>
    </p:spTree>
    <p:extLst>
      <p:ext uri="{BB962C8B-B14F-4D97-AF65-F5344CB8AC3E}">
        <p14:creationId xmlns:p14="http://schemas.microsoft.com/office/powerpoint/2010/main" val="1051146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942" y="350263"/>
            <a:ext cx="8534400" cy="988208"/>
          </a:xfrm>
        </p:spPr>
        <p:txBody>
          <a:bodyPr/>
          <a:lstStyle/>
          <a:p>
            <a:r>
              <a:rPr lang="en-US" dirty="0"/>
              <a:t>Heriing Illusion </a:t>
            </a:r>
          </a:p>
        </p:txBody>
      </p:sp>
      <p:pic>
        <p:nvPicPr>
          <p:cNvPr id="1026" name="Picture 2" descr="https://lh3.googleusercontent.com/hn0GbwBUcnDj89aOWIkgtKVbjLX7tr566tbgqmO2oTLht0ZQf6WWtAqZrTrqdJRFdsRy6UlF-lMF8y9QkD--UGRNTtw6wNF5kQZMJwr1GYov4GovoVI6Tq3aRlHkOvWC4SlrCq8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29846" y="1338471"/>
            <a:ext cx="6069496" cy="263643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38540" y="4349597"/>
            <a:ext cx="8348869" cy="1754326"/>
          </a:xfrm>
          <a:prstGeom prst="rect">
            <a:avLst/>
          </a:prstGeom>
          <a:noFill/>
        </p:spPr>
        <p:txBody>
          <a:bodyPr wrap="square" rtlCol="0">
            <a:spAutoFit/>
          </a:bodyPr>
          <a:lstStyle/>
          <a:p>
            <a:pPr marL="285750" indent="-285750">
              <a:buFont typeface="Arial" panose="020B0604020202020204" pitchFamily="34" charset="0"/>
              <a:buChar char="•"/>
            </a:pPr>
            <a:r>
              <a:rPr lang="en-US" dirty="0"/>
              <a:t>In the Hering illusion, there are 2 straight lines, but once you put them in front of a radial pattern, the lines begin to look curved in, even though they are straight. </a:t>
            </a:r>
          </a:p>
          <a:p>
            <a:pPr marL="285750" indent="-285750">
              <a:buFont typeface="Arial" panose="020B0604020202020204" pitchFamily="34" charset="0"/>
              <a:buChar char="•"/>
            </a:pPr>
            <a:r>
              <a:rPr lang="en-US" dirty="0"/>
              <a:t>When you see the point in the middle, your eyes focus on it, making all of the vertical lines look like they are going towards the middle, but the horizontal lines look like they are diverging away from the center point. </a:t>
            </a:r>
          </a:p>
        </p:txBody>
      </p:sp>
    </p:spTree>
    <p:extLst>
      <p:ext uri="{BB962C8B-B14F-4D97-AF65-F5344CB8AC3E}">
        <p14:creationId xmlns:p14="http://schemas.microsoft.com/office/powerpoint/2010/main" val="4111523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942" y="350263"/>
            <a:ext cx="8534400" cy="988208"/>
          </a:xfrm>
        </p:spPr>
        <p:txBody>
          <a:bodyPr/>
          <a:lstStyle/>
          <a:p>
            <a:r>
              <a:rPr lang="en-US" dirty="0"/>
              <a:t>Mach bands illusion</a:t>
            </a:r>
          </a:p>
        </p:txBody>
      </p:sp>
      <p:sp>
        <p:nvSpPr>
          <p:cNvPr id="3" name="Content Placeholder 2"/>
          <p:cNvSpPr>
            <a:spLocks noGrp="1"/>
          </p:cNvSpPr>
          <p:nvPr>
            <p:ph idx="1"/>
          </p:nvPr>
        </p:nvSpPr>
        <p:spPr>
          <a:xfrm>
            <a:off x="564942" y="2387061"/>
            <a:ext cx="11322258" cy="4212523"/>
          </a:xfrm>
        </p:spPr>
        <p:txBody>
          <a:bodyPr>
            <a:normAutofit fontScale="92500" lnSpcReduction="10000"/>
          </a:bodyPr>
          <a:lstStyle/>
          <a:p>
            <a:r>
              <a:rPr lang="en-US" dirty="0"/>
              <a:t>While it looks like the beams are going from darker </a:t>
            </a:r>
            <a:r>
              <a:rPr lang="en-US" dirty="0">
                <a:sym typeface="Wingdings" panose="05000000000000000000" pitchFamily="2" charset="2"/>
              </a:rPr>
              <a:t> lighter from right  left, you can see that all of the beams are a solid color once they are separated. </a:t>
            </a:r>
          </a:p>
          <a:p>
            <a:r>
              <a:rPr lang="en-US" dirty="0"/>
              <a:t>This is caused by lateral inhibition: a process which distinguished the lines and boundaries of shapes. This quality comes from back when humans were hunters and they would not be able to focus on all shapes and colors inside of every object, so they would just focus on outlines (example: if they were looking at a swamp and saw the outline of a crocodile, they would be able to distinguish it from the swamp, but if they just saw the green of a crocodile in the dark lake, it would just look like a blur. </a:t>
            </a:r>
          </a:p>
          <a:p>
            <a:r>
              <a:rPr lang="en-US" dirty="0">
                <a:sym typeface="Wingdings" panose="05000000000000000000" pitchFamily="2" charset="2"/>
              </a:rPr>
              <a:t>Lateral inhibition causes us to focus on outlines, and when one compares one color with the color to the left, it looks darker, which causes the brain to interpret it that way, but when we take the same color and compare it to the color on the right, it looks lighter, which causes our brain to interpret it this way. </a:t>
            </a:r>
          </a:p>
          <a:p>
            <a:r>
              <a:rPr lang="en-US" dirty="0">
                <a:sym typeface="Wingdings" panose="05000000000000000000" pitchFamily="2" charset="2"/>
              </a:rPr>
              <a:t>This effect is what causes the bars to look hombre</a:t>
            </a:r>
          </a:p>
        </p:txBody>
      </p:sp>
      <p:pic>
        <p:nvPicPr>
          <p:cNvPr id="2052" name="Picture 4" descr="https://lh3.googleusercontent.com/fgVZo3M9Yamre-H8iyg8v0fgyH2WGSCcZSHbzsv0Bpl8jXwheIsSi8uUkiNuysAPekSQ6_rqmNXMrxM9o4o36Esn2AjkJRO12pWcFtA2pGQ9Md1nHkMUOgSKG5FfarkpWIIe_k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0124" y="415219"/>
            <a:ext cx="1906886" cy="190688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lh5.googleusercontent.com/s1emEMxU2LLZo4I4OocqOS3PO_UX8VhpWKV83p_MtmeFdiJm_skb-Ugfpzs4a3-c10C8BN7Y-4WCf3yoBuxLMz5ixSamOv5JEbjn_sIgHXXP3l3k6Kds4YV1K2nNokKwhblibM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0727" y="405495"/>
            <a:ext cx="2956473" cy="1916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6607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fade">
                                      <p:cBhvr>
                                        <p:cTn id="7" dur="1000"/>
                                        <p:tgtEl>
                                          <p:spTgt spid="2054"/>
                                        </p:tgtEl>
                                      </p:cBhvr>
                                    </p:animEffect>
                                    <p:anim calcmode="lin" valueType="num">
                                      <p:cBhvr>
                                        <p:cTn id="8" dur="1000" fill="hold"/>
                                        <p:tgtEl>
                                          <p:spTgt spid="2054"/>
                                        </p:tgtEl>
                                        <p:attrNameLst>
                                          <p:attrName>ppt_x</p:attrName>
                                        </p:attrNameLst>
                                      </p:cBhvr>
                                      <p:tavLst>
                                        <p:tav tm="0">
                                          <p:val>
                                            <p:strVal val="#ppt_x"/>
                                          </p:val>
                                        </p:tav>
                                        <p:tav tm="100000">
                                          <p:val>
                                            <p:strVal val="#ppt_x"/>
                                          </p:val>
                                        </p:tav>
                                      </p:tavLst>
                                    </p:anim>
                                    <p:anim calcmode="lin" valueType="num">
                                      <p:cBhvr>
                                        <p:cTn id="9" dur="1000" fill="hold"/>
                                        <p:tgtEl>
                                          <p:spTgt spid="20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942" y="350263"/>
            <a:ext cx="8534400" cy="988208"/>
          </a:xfrm>
        </p:spPr>
        <p:txBody>
          <a:bodyPr/>
          <a:lstStyle/>
          <a:p>
            <a:r>
              <a:rPr lang="en-US" dirty="0"/>
              <a:t>Old woman/ young girl illusion</a:t>
            </a:r>
          </a:p>
        </p:txBody>
      </p:sp>
      <p:sp>
        <p:nvSpPr>
          <p:cNvPr id="3" name="Content Placeholder 2"/>
          <p:cNvSpPr>
            <a:spLocks noGrp="1"/>
          </p:cNvSpPr>
          <p:nvPr>
            <p:ph idx="1"/>
          </p:nvPr>
        </p:nvSpPr>
        <p:spPr>
          <a:xfrm>
            <a:off x="154124" y="1851533"/>
            <a:ext cx="8269569" cy="4505740"/>
          </a:xfrm>
        </p:spPr>
        <p:txBody>
          <a:bodyPr/>
          <a:lstStyle/>
          <a:p>
            <a:r>
              <a:rPr lang="en-US" dirty="0"/>
              <a:t>In this illusion, there is an old woman and a young girl in the same picture. Your brain will determine which person you see. </a:t>
            </a:r>
          </a:p>
          <a:p>
            <a:r>
              <a:rPr lang="en-US" dirty="0"/>
              <a:t>Once the brain has the information that it has perceived (light), it bases what you see on 2 things: memory and interpretation. </a:t>
            </a:r>
          </a:p>
          <a:p>
            <a:pPr lvl="1"/>
            <a:r>
              <a:rPr lang="en-US" dirty="0"/>
              <a:t>If you have already seen this illusion before and can only see the girl, it is likely that you will see the girl again, </a:t>
            </a:r>
          </a:p>
          <a:p>
            <a:pPr lvl="1"/>
            <a:r>
              <a:rPr lang="en-US" dirty="0"/>
              <a:t>If you have never seen this illusion, then whichever one you interpret first will likely stick with you</a:t>
            </a:r>
          </a:p>
          <a:p>
            <a:pPr marL="0" indent="0">
              <a:buNone/>
            </a:pPr>
            <a:endParaRPr lang="en-US" dirty="0"/>
          </a:p>
        </p:txBody>
      </p:sp>
      <p:pic>
        <p:nvPicPr>
          <p:cNvPr id="4102" name="Picture 6" descr="https://lh6.googleusercontent.com/3XIHKcb-AazjVHmpwqWmrNJ_LjddGsmpEiN2Ta3OYbd5U1nwlbD2i8CIIUa_Mk2B1y8yDoZiB_vSckhIUsP4_KqnUXuCBwiSgK987DL0OkE_I6KLLPTb8BiVH_v9HgILd5VdS07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5241" y="1338471"/>
            <a:ext cx="3136179" cy="3837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153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942" y="350263"/>
            <a:ext cx="8534400" cy="988208"/>
          </a:xfrm>
        </p:spPr>
        <p:txBody>
          <a:bodyPr>
            <a:normAutofit/>
          </a:bodyPr>
          <a:lstStyle/>
          <a:p>
            <a:r>
              <a:rPr lang="en-US" dirty="0"/>
              <a:t>Muffin tin illusion </a:t>
            </a:r>
          </a:p>
        </p:txBody>
      </p:sp>
      <p:sp>
        <p:nvSpPr>
          <p:cNvPr id="3" name="Content Placeholder 2"/>
          <p:cNvSpPr>
            <a:spLocks noGrp="1"/>
          </p:cNvSpPr>
          <p:nvPr>
            <p:ph idx="1"/>
          </p:nvPr>
        </p:nvSpPr>
        <p:spPr>
          <a:xfrm>
            <a:off x="241385" y="134713"/>
            <a:ext cx="10699406" cy="4959627"/>
          </a:xfrm>
        </p:spPr>
        <p:txBody>
          <a:bodyPr>
            <a:normAutofit/>
          </a:bodyPr>
          <a:lstStyle/>
          <a:p>
            <a:r>
              <a:rPr lang="en-US" dirty="0"/>
              <a:t>A brains visual cortex makes assumptions because it’s doing a ton of things at once</a:t>
            </a:r>
          </a:p>
          <a:p>
            <a:pPr lvl="2" fontAlgn="base"/>
            <a:r>
              <a:rPr lang="en-US" sz="2000" dirty="0"/>
              <a:t>Humans expect light to come from a high angle. The way the shadows work in this picture leads us to believe that the outside circles are concave and the middle circle is convex. (left picture) </a:t>
            </a:r>
          </a:p>
          <a:p>
            <a:pPr lvl="2" fontAlgn="base"/>
            <a:r>
              <a:rPr lang="en-US" sz="2000" dirty="0"/>
              <a:t>When the picture is flipped over (right picture), the outside circles look like they are convex whereas the middle circle looks like it is concave. </a:t>
            </a:r>
          </a:p>
          <a:p>
            <a:pPr lvl="2" fontAlgn="base"/>
            <a:endParaRPr lang="en-US" dirty="0"/>
          </a:p>
        </p:txBody>
      </p:sp>
      <p:pic>
        <p:nvPicPr>
          <p:cNvPr id="5122" name="Picture 2" descr="https://lh6.googleusercontent.com/Np4C3WYzXn2wEht_zmQvB6q3wTPfIgiRyBuB4QEtLA9f2sRf-AgcWWXWUHqmhLtYAsfiqZO4uR6vmNYg-UTzR2dESiX09PPMrxx1IKpKmlYbW42QQN8hPseaWNiZDMd1EWqfv-7h"/>
          <p:cNvPicPr>
            <a:picLocks noChangeAspect="1" noChangeArrowheads="1"/>
          </p:cNvPicPr>
          <p:nvPr/>
        </p:nvPicPr>
        <p:blipFill rotWithShape="1">
          <a:blip r:embed="rId2">
            <a:extLst>
              <a:ext uri="{28A0092B-C50C-407E-A947-70E740481C1C}">
                <a14:useLocalDpi xmlns:a14="http://schemas.microsoft.com/office/drawing/2010/main" val="0"/>
              </a:ext>
            </a:extLst>
          </a:blip>
          <a:srcRect l="28993" t="25602" r="30941" b="19967"/>
          <a:stretch/>
        </p:blipFill>
        <p:spPr bwMode="auto">
          <a:xfrm>
            <a:off x="2199860" y="3819020"/>
            <a:ext cx="2411896" cy="232173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lh6.googleusercontent.com/Np4C3WYzXn2wEht_zmQvB6q3wTPfIgiRyBuB4QEtLA9f2sRf-AgcWWXWUHqmhLtYAsfiqZO4uR6vmNYg-UTzR2dESiX09PPMrxx1IKpKmlYbW42QQN8hPseaWNiZDMd1EWqfv-7h"/>
          <p:cNvPicPr>
            <a:picLocks noChangeAspect="1" noChangeArrowheads="1"/>
          </p:cNvPicPr>
          <p:nvPr/>
        </p:nvPicPr>
        <p:blipFill rotWithShape="1">
          <a:blip r:embed="rId2">
            <a:extLst>
              <a:ext uri="{28A0092B-C50C-407E-A947-70E740481C1C}">
                <a14:useLocalDpi xmlns:a14="http://schemas.microsoft.com/office/drawing/2010/main" val="0"/>
              </a:ext>
            </a:extLst>
          </a:blip>
          <a:srcRect l="28993" t="25602" r="30941" b="19967"/>
          <a:stretch/>
        </p:blipFill>
        <p:spPr bwMode="auto">
          <a:xfrm rot="10800000">
            <a:off x="5109528" y="3819020"/>
            <a:ext cx="2411896" cy="2321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7824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198</TotalTime>
  <Words>1208</Words>
  <Application>Microsoft Macintosh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 Light</vt:lpstr>
      <vt:lpstr>Century Gothic</vt:lpstr>
      <vt:lpstr>Consolas</vt:lpstr>
      <vt:lpstr>Wingdings</vt:lpstr>
      <vt:lpstr>Wingdings 3</vt:lpstr>
      <vt:lpstr>Slice</vt:lpstr>
      <vt:lpstr>Optical Illusions</vt:lpstr>
      <vt:lpstr>Expanding your knowledge</vt:lpstr>
      <vt:lpstr>background</vt:lpstr>
      <vt:lpstr>What are optical illusions?</vt:lpstr>
      <vt:lpstr>Why you see what you see</vt:lpstr>
      <vt:lpstr>Heriing Illusion </vt:lpstr>
      <vt:lpstr>Mach bands illusion</vt:lpstr>
      <vt:lpstr>Old woman/ young girl illusion</vt:lpstr>
      <vt:lpstr>Muffin tin illusion </vt:lpstr>
      <vt:lpstr>Upside down Lincoln</vt:lpstr>
      <vt:lpstr>Bibliography</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Optical Illusions</dc:title>
  <dc:creator>Pate, Mary</dc:creator>
  <cp:lastModifiedBy>Pate, Mary</cp:lastModifiedBy>
  <cp:revision>16</cp:revision>
  <dcterms:created xsi:type="dcterms:W3CDTF">2017-01-16T17:36:03Z</dcterms:created>
  <dcterms:modified xsi:type="dcterms:W3CDTF">2018-05-31T15:45:37Z</dcterms:modified>
</cp:coreProperties>
</file>